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4" name="Shape 3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7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2840053" x="685800"/>
            <a:ext cy="784799"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4"/><Relationship Target="../media/image04.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799" cx="7772400"/>
          </a:xfrm>
          <a:prstGeom prst="rect">
            <a:avLst/>
          </a:prstGeom>
        </p:spPr>
        <p:txBody>
          <a:bodyPr bIns="91425" rIns="91425" lIns="91425" tIns="91425" anchor="b" anchorCtr="0">
            <a:noAutofit/>
          </a:bodyPr>
          <a:lstStyle/>
          <a:p>
            <a:pPr>
              <a:spcBef>
                <a:spcPts val="0"/>
              </a:spcBef>
              <a:buNone/>
            </a:pPr>
            <a:r>
              <a:rPr lang="en"/>
              <a:t> Our Evidence Report</a:t>
            </a:r>
          </a:p>
        </p:txBody>
      </p:sp>
      <p:sp>
        <p:nvSpPr>
          <p:cNvPr id="24" name="Shape 24"/>
          <p:cNvSpPr txBox="1"/>
          <p:nvPr>
            <p:ph idx="1" type="subTitle"/>
          </p:nvPr>
        </p:nvSpPr>
        <p:spPr>
          <a:xfrm>
            <a:off y="2840053" x="685800"/>
            <a:ext cy="784799" cx="7772400"/>
          </a:xfrm>
          <a:prstGeom prst="rect">
            <a:avLst/>
          </a:prstGeom>
        </p:spPr>
        <p:txBody>
          <a:bodyPr bIns="91425" rIns="91425" lIns="91425" tIns="91425" anchor="t" anchorCtr="0">
            <a:noAutofit/>
          </a:bodyPr>
          <a:lstStyle/>
          <a:p>
            <a:pPr>
              <a:spcBef>
                <a:spcPts val="0"/>
              </a:spcBef>
              <a:buNone/>
            </a:pPr>
            <a:r>
              <a:rPr lang="en"/>
              <a:t>By Tony Molloy, Nick Bergo, Dalton Scheiner, and Zach Roesler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205978" x="457200"/>
            <a:ext cy="857400" cx="8229600"/>
          </a:xfrm>
          <a:prstGeom prst="rect">
            <a:avLst/>
          </a:prstGeom>
          <a:solidFill>
            <a:srgbClr val="00FF00"/>
          </a:solidFill>
        </p:spPr>
        <p:txBody>
          <a:bodyPr bIns="91425" rIns="91425" lIns="91425" tIns="91425" anchor="b" anchorCtr="0">
            <a:noAutofit/>
          </a:bodyPr>
          <a:lstStyle/>
          <a:p>
            <a:pPr>
              <a:spcBef>
                <a:spcPts val="0"/>
              </a:spcBef>
              <a:buNone/>
            </a:pPr>
            <a:r>
              <a:rPr lang="en">
                <a:latin typeface="Syncopate"/>
                <a:ea typeface="Syncopate"/>
                <a:cs typeface="Syncopate"/>
                <a:sym typeface="Syncopate"/>
              </a:rPr>
              <a:t>Summary </a:t>
            </a:r>
          </a:p>
        </p:txBody>
      </p:sp>
      <p:sp>
        <p:nvSpPr>
          <p:cNvPr id="113" name="Shape 11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
              <a:t>The pen that wrote the death threat belongs to Norma Nanny</a:t>
            </a:r>
          </a:p>
          <a:p>
            <a:pPr rtl="0" lvl="0" indent="-419100" marL="457200">
              <a:spcBef>
                <a:spcPts val="0"/>
              </a:spcBef>
              <a:buClr>
                <a:schemeClr val="dk1"/>
              </a:buClr>
              <a:buSzPct val="100000"/>
              <a:buFont typeface="Arial"/>
              <a:buChar char="●"/>
            </a:pPr>
            <a:r>
              <a:rPr lang="en"/>
              <a:t>Norma Nanny’s blood sample was found at the scene</a:t>
            </a:r>
          </a:p>
          <a:p>
            <a:pPr rtl="0" lvl="0" indent="-419100" marL="457200">
              <a:spcBef>
                <a:spcPts val="0"/>
              </a:spcBef>
              <a:buClr>
                <a:schemeClr val="dk1"/>
              </a:buClr>
              <a:buSzPct val="100000"/>
              <a:buFont typeface="Arial"/>
              <a:buChar char="●"/>
            </a:pPr>
            <a:r>
              <a:rPr lang="en"/>
              <a:t>Norma Nanny has Trisomy X which can affect her behavior</a:t>
            </a:r>
          </a:p>
          <a:p>
            <a:pPr rtl="0" lvl="0" indent="-419100" marL="457200">
              <a:spcBef>
                <a:spcPts val="0"/>
              </a:spcBef>
              <a:buClr>
                <a:schemeClr val="dk1"/>
              </a:buClr>
              <a:buSzPct val="100000"/>
              <a:buFont typeface="Arial"/>
              <a:buChar char="●"/>
            </a:pPr>
            <a:r>
              <a:rPr lang="en"/>
              <a:t>We would like to arrest Norma Nanny for murder of captain cornbal in the 1st degree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05978" x="457200"/>
            <a:ext cy="857400" cx="8229600"/>
          </a:xfrm>
          <a:prstGeom prst="rect">
            <a:avLst/>
          </a:prstGeom>
          <a:solidFill>
            <a:srgbClr val="9FC5E8"/>
          </a:solidFill>
        </p:spPr>
        <p:txBody>
          <a:bodyPr bIns="91425" rIns="91425" lIns="91425" tIns="91425" anchor="b" anchorCtr="0">
            <a:noAutofit/>
          </a:bodyPr>
          <a:lstStyle/>
          <a:p>
            <a:pPr>
              <a:spcBef>
                <a:spcPts val="0"/>
              </a:spcBef>
              <a:buNone/>
            </a:pPr>
            <a:r>
              <a:rPr lang="en"/>
              <a:t>Thank you for listening!</a:t>
            </a:r>
          </a:p>
        </p:txBody>
      </p:sp>
      <p:sp>
        <p:nvSpPr>
          <p:cNvPr id="119" name="Shape 119"/>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a:solidFill>
            <a:srgbClr val="6AA84F"/>
          </a:solidFill>
        </p:spPr>
        <p:txBody>
          <a:bodyPr bIns="91425" rIns="91425" lIns="91425" tIns="91425" anchor="b" anchorCtr="0">
            <a:noAutofit/>
          </a:bodyPr>
          <a:lstStyle/>
          <a:p>
            <a:pPr algn="ctr">
              <a:spcBef>
                <a:spcPts val="0"/>
              </a:spcBef>
              <a:buNone/>
            </a:pPr>
            <a:r>
              <a:rPr sz="2400" lang="en">
                <a:latin typeface="Syncopate"/>
                <a:ea typeface="Syncopate"/>
                <a:cs typeface="Syncopate"/>
                <a:sym typeface="Syncopate"/>
              </a:rPr>
              <a:t>Evidence From the Crime Scene</a:t>
            </a:r>
          </a:p>
        </p:txBody>
      </p:sp>
      <p:sp>
        <p:nvSpPr>
          <p:cNvPr id="30" name="Shape 3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AutoNum type="arabicPeriod"/>
            </a:pPr>
            <a:r>
              <a:rPr sz="2400" lang="en"/>
              <a:t>Human hair</a:t>
            </a:r>
          </a:p>
          <a:p>
            <a:pPr rtl="0" lvl="0" indent="-381000" marL="457200">
              <a:spcBef>
                <a:spcPts val="0"/>
              </a:spcBef>
              <a:buClr>
                <a:schemeClr val="dk1"/>
              </a:buClr>
              <a:buSzPct val="100000"/>
              <a:buFont typeface="Arial"/>
              <a:buAutoNum type="arabicPeriod"/>
            </a:pPr>
            <a:r>
              <a:rPr sz="2400" lang="en"/>
              <a:t>Two blood samples</a:t>
            </a:r>
          </a:p>
          <a:p>
            <a:pPr rtl="0" lvl="0" indent="-381000" marL="457200">
              <a:spcBef>
                <a:spcPts val="0"/>
              </a:spcBef>
              <a:buClr>
                <a:schemeClr val="dk1"/>
              </a:buClr>
              <a:buSzPct val="100000"/>
              <a:buFont typeface="Arial"/>
              <a:buAutoNum type="arabicPeriod"/>
            </a:pPr>
            <a:r>
              <a:rPr sz="2400" lang="en"/>
              <a:t>Knife</a:t>
            </a:r>
          </a:p>
          <a:p>
            <a:pPr rtl="0" lvl="0" indent="-381000" marL="457200">
              <a:spcBef>
                <a:spcPts val="0"/>
              </a:spcBef>
              <a:buClr>
                <a:schemeClr val="dk1"/>
              </a:buClr>
              <a:buSzPct val="100000"/>
              <a:buFont typeface="Arial"/>
              <a:buAutoNum type="arabicPeriod"/>
            </a:pPr>
            <a:r>
              <a:rPr sz="2400" lang="en"/>
              <a:t>Blanket/quilt</a:t>
            </a:r>
          </a:p>
          <a:p>
            <a:pPr rtl="0" lvl="0" indent="-381000" marL="457200">
              <a:spcBef>
                <a:spcPts val="0"/>
              </a:spcBef>
              <a:buClr>
                <a:schemeClr val="dk1"/>
              </a:buClr>
              <a:buSzPct val="100000"/>
              <a:buFont typeface="Arial"/>
              <a:buAutoNum type="arabicPeriod"/>
            </a:pPr>
            <a:r>
              <a:rPr sz="2400" lang="en"/>
              <a:t>Bowls</a:t>
            </a:r>
          </a:p>
          <a:p>
            <a:pPr rtl="0" lvl="0" indent="-381000" marL="457200">
              <a:spcBef>
                <a:spcPts val="0"/>
              </a:spcBef>
              <a:buClr>
                <a:schemeClr val="dk1"/>
              </a:buClr>
              <a:buSzPct val="100000"/>
              <a:buFont typeface="Arial"/>
              <a:buAutoNum type="arabicPeriod"/>
            </a:pPr>
            <a:r>
              <a:rPr sz="2400" lang="en"/>
              <a:t>A marker</a:t>
            </a:r>
          </a:p>
          <a:p>
            <a:pPr rtl="0" lvl="0" indent="-381000" marL="457200">
              <a:spcBef>
                <a:spcPts val="0"/>
              </a:spcBef>
              <a:buClr>
                <a:schemeClr val="dk1"/>
              </a:buClr>
              <a:buSzPct val="100000"/>
              <a:buFont typeface="Arial"/>
              <a:buAutoNum type="arabicPeriod"/>
            </a:pPr>
            <a:r>
              <a:rPr sz="2400" lang="en"/>
              <a:t>A fingerprint from the pen</a:t>
            </a:r>
          </a:p>
          <a:p>
            <a:pPr rtl="0" lvl="0" indent="-381000" marL="457200">
              <a:spcBef>
                <a:spcPts val="0"/>
              </a:spcBef>
              <a:buClr>
                <a:schemeClr val="dk1"/>
              </a:buClr>
              <a:buSzPct val="100000"/>
              <a:buFont typeface="Arial"/>
              <a:buAutoNum type="arabicPeriod"/>
            </a:pPr>
            <a:r>
              <a:rPr sz="2400" lang="en"/>
              <a:t>A death threat sign (Later)</a:t>
            </a:r>
          </a:p>
        </p:txBody>
      </p:sp>
      <p:pic>
        <p:nvPicPr>
          <p:cNvPr id="31" name="Shape 31"/>
          <p:cNvPicPr preferRelativeResize="0"/>
          <p:nvPr/>
        </p:nvPicPr>
        <p:blipFill>
          <a:blip r:embed="rId3">
            <a:alphaModFix/>
          </a:blip>
          <a:stretch>
            <a:fillRect/>
          </a:stretch>
        </p:blipFill>
        <p:spPr>
          <a:xfrm>
            <a:off y="1200150" x="4895623"/>
            <a:ext cy="3464449" cx="25682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type="title"/>
          </p:nvPr>
        </p:nvSpPr>
        <p:spPr>
          <a:xfrm>
            <a:off y="205978" x="457200"/>
            <a:ext cy="857400" cx="8229600"/>
          </a:xfrm>
          <a:prstGeom prst="rect">
            <a:avLst/>
          </a:prstGeom>
          <a:solidFill>
            <a:srgbClr val="0000FF"/>
          </a:solidFill>
        </p:spPr>
        <p:txBody>
          <a:bodyPr bIns="91425" rIns="91425" lIns="91425" tIns="91425" anchor="b" anchorCtr="0">
            <a:noAutofit/>
          </a:bodyPr>
          <a:lstStyle/>
          <a:p>
            <a:pPr algn="ctr">
              <a:spcBef>
                <a:spcPts val="0"/>
              </a:spcBef>
              <a:buNone/>
            </a:pPr>
            <a:r>
              <a:rPr lang="en">
                <a:latin typeface="Syncopate"/>
                <a:ea typeface="Syncopate"/>
                <a:cs typeface="Syncopate"/>
                <a:sym typeface="Syncopate"/>
              </a:rPr>
              <a:t>The Hair Analysis</a:t>
            </a:r>
          </a:p>
        </p:txBody>
      </p:sp>
      <p:sp>
        <p:nvSpPr>
          <p:cNvPr id="37" name="Shape 37"/>
          <p:cNvSpPr txBox="1"/>
          <p:nvPr>
            <p:ph idx="1" type="body"/>
          </p:nvPr>
        </p:nvSpPr>
        <p:spPr>
          <a:xfrm>
            <a:off y="1200150" x="457200"/>
            <a:ext cy="1685700" cx="8229600"/>
          </a:xfrm>
          <a:prstGeom prst="rect">
            <a:avLst/>
          </a:prstGeom>
        </p:spPr>
        <p:txBody>
          <a:bodyPr bIns="91425" rIns="91425" lIns="91425" tIns="91425" anchor="t" anchorCtr="0">
            <a:noAutofit/>
          </a:bodyPr>
          <a:lstStyle/>
          <a:p>
            <a:pPr>
              <a:spcBef>
                <a:spcPts val="0"/>
              </a:spcBef>
              <a:buNone/>
            </a:pPr>
            <a:r>
              <a:rPr lang="en"/>
              <a:t>	At the Crime scene detectives identified a human hair not belonging to the victim, after ruling out other types of hair. This was our first step in solving our case.  </a:t>
            </a:r>
          </a:p>
        </p:txBody>
      </p:sp>
      <p:pic>
        <p:nvPicPr>
          <p:cNvPr id="38" name="Shape 38"/>
          <p:cNvPicPr preferRelativeResize="0"/>
          <p:nvPr/>
        </p:nvPicPr>
        <p:blipFill>
          <a:blip r:embed="rId3">
            <a:alphaModFix/>
          </a:blip>
          <a:stretch>
            <a:fillRect/>
          </a:stretch>
        </p:blipFill>
        <p:spPr>
          <a:xfrm>
            <a:off y="2826800" x="4899925"/>
            <a:ext cy="2257649" cx="3513842"/>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05978" x="457200"/>
            <a:ext cy="857400" cx="8229600"/>
          </a:xfrm>
          <a:prstGeom prst="rect">
            <a:avLst/>
          </a:prstGeom>
          <a:solidFill>
            <a:srgbClr val="9900FF"/>
          </a:solidFill>
        </p:spPr>
        <p:txBody>
          <a:bodyPr bIns="91425" rIns="91425" lIns="91425" tIns="91425" anchor="b" anchorCtr="0">
            <a:noAutofit/>
          </a:bodyPr>
          <a:lstStyle/>
          <a:p>
            <a:pPr algn="ctr">
              <a:spcBef>
                <a:spcPts val="0"/>
              </a:spcBef>
              <a:buNone/>
            </a:pPr>
            <a:r>
              <a:rPr sz="3000" lang="en">
                <a:latin typeface="Syncopate"/>
                <a:ea typeface="Syncopate"/>
                <a:cs typeface="Syncopate"/>
                <a:sym typeface="Syncopate"/>
              </a:rPr>
              <a:t>Chromatography Analysis</a:t>
            </a:r>
          </a:p>
        </p:txBody>
      </p:sp>
      <p:sp>
        <p:nvSpPr>
          <p:cNvPr id="44" name="Shape 44"/>
          <p:cNvSpPr txBox="1"/>
          <p:nvPr>
            <p:ph idx="1" type="body"/>
          </p:nvPr>
        </p:nvSpPr>
        <p:spPr>
          <a:xfrm>
            <a:off y="2347275" x="602150"/>
            <a:ext cy="2206200" cx="4891799"/>
          </a:xfrm>
          <a:prstGeom prst="rect">
            <a:avLst/>
          </a:prstGeom>
        </p:spPr>
        <p:txBody>
          <a:bodyPr bIns="91425" rIns="91425" lIns="91425" tIns="91425" anchor="t" anchorCtr="0">
            <a:noAutofit/>
          </a:bodyPr>
          <a:lstStyle/>
          <a:p>
            <a:pPr indent="457200" marL="0">
              <a:spcBef>
                <a:spcPts val="0"/>
              </a:spcBef>
              <a:buNone/>
            </a:pPr>
            <a:r>
              <a:rPr sz="1700" lang="en"/>
              <a:t>In our experiment we had to determine the owner of the pen and which pen it was. We found out that the pen was a Crayola marker that wrote the death threat. To do this, we put three dots of three different pens and dabbed them in isopropyl alcohol and matched it with the sample from the crime scene. In the picture above the lighter blue one is the culprit. </a:t>
            </a:r>
          </a:p>
        </p:txBody>
      </p:sp>
      <p:pic>
        <p:nvPicPr>
          <p:cNvPr id="45" name="Shape 45"/>
          <p:cNvPicPr preferRelativeResize="0"/>
          <p:nvPr/>
        </p:nvPicPr>
        <p:blipFill>
          <a:blip r:embed="rId3">
            <a:alphaModFix/>
          </a:blip>
          <a:stretch>
            <a:fillRect/>
          </a:stretch>
        </p:blipFill>
        <p:spPr>
          <a:xfrm rot="-5400000">
            <a:off y="-2134237" x="4035912"/>
            <a:ext cy="7939700" cx="1072175"/>
          </a:xfrm>
          <a:prstGeom prst="rect">
            <a:avLst/>
          </a:prstGeom>
          <a:noFill/>
          <a:ln>
            <a:noFill/>
          </a:ln>
        </p:spPr>
      </p:pic>
      <p:pic>
        <p:nvPicPr>
          <p:cNvPr id="46" name="Shape 46"/>
          <p:cNvPicPr preferRelativeResize="0"/>
          <p:nvPr/>
        </p:nvPicPr>
        <p:blipFill>
          <a:blip r:embed="rId4">
            <a:alphaModFix/>
          </a:blip>
          <a:stretch>
            <a:fillRect/>
          </a:stretch>
        </p:blipFill>
        <p:spPr>
          <a:xfrm rot="-5400000">
            <a:off y="1971412" x="5959787"/>
            <a:ext cy="3048000" cx="21161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8" x="457200"/>
            <a:ext cy="857400" cx="8229600"/>
          </a:xfrm>
          <a:prstGeom prst="rect">
            <a:avLst/>
          </a:prstGeom>
          <a:solidFill>
            <a:srgbClr val="FF00FF"/>
          </a:solidFill>
        </p:spPr>
        <p:txBody>
          <a:bodyPr bIns="91425" rIns="91425" lIns="91425" tIns="91425" anchor="b" anchorCtr="0">
            <a:noAutofit/>
          </a:bodyPr>
          <a:lstStyle/>
          <a:p>
            <a:pPr algn="ctr">
              <a:spcBef>
                <a:spcPts val="0"/>
              </a:spcBef>
              <a:buNone/>
            </a:pPr>
            <a:r>
              <a:rPr lang="en">
                <a:latin typeface="Syncopate"/>
                <a:ea typeface="Syncopate"/>
                <a:cs typeface="Syncopate"/>
                <a:sym typeface="Syncopate"/>
              </a:rPr>
              <a:t>Fingerprint Analysis</a:t>
            </a:r>
          </a:p>
        </p:txBody>
      </p:sp>
      <p:sp>
        <p:nvSpPr>
          <p:cNvPr id="52" name="Shape 52"/>
          <p:cNvSpPr txBox="1"/>
          <p:nvPr>
            <p:ph idx="1" type="body"/>
          </p:nvPr>
        </p:nvSpPr>
        <p:spPr>
          <a:xfrm>
            <a:off y="1200150" x="457200"/>
            <a:ext cy="3725699" cx="3815100"/>
          </a:xfrm>
          <a:prstGeom prst="rect">
            <a:avLst/>
          </a:prstGeom>
        </p:spPr>
        <p:txBody>
          <a:bodyPr bIns="91425" rIns="91425" lIns="91425" tIns="91425" anchor="t" anchorCtr="0">
            <a:noAutofit/>
          </a:bodyPr>
          <a:lstStyle/>
          <a:p>
            <a:pPr indent="457200">
              <a:spcBef>
                <a:spcPts val="0"/>
              </a:spcBef>
              <a:buNone/>
            </a:pPr>
            <a:r>
              <a:rPr sz="2400" lang="en"/>
              <a:t>As it is hard to see, we identified this fingerprint from the Crayola Marker from the crime scene as Norma Nanny. We can assume even from this that Norma Nanny became a primary suspect.</a:t>
            </a:r>
          </a:p>
        </p:txBody>
      </p:sp>
      <p:pic>
        <p:nvPicPr>
          <p:cNvPr id="53" name="Shape 53"/>
          <p:cNvPicPr preferRelativeResize="0"/>
          <p:nvPr/>
        </p:nvPicPr>
        <p:blipFill rotWithShape="1">
          <a:blip r:embed="rId3">
            <a:alphaModFix/>
          </a:blip>
          <a:srcRect t="24981" b="12062" r="0" l="0"/>
          <a:stretch/>
        </p:blipFill>
        <p:spPr>
          <a:xfrm>
            <a:off y="1200150" x="4272175"/>
            <a:ext cy="3725699" cx="441462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05978" x="457200"/>
            <a:ext cy="857400" cx="8229600"/>
          </a:xfrm>
          <a:prstGeom prst="rect">
            <a:avLst/>
          </a:prstGeom>
          <a:solidFill>
            <a:srgbClr val="980000"/>
          </a:solidFill>
        </p:spPr>
        <p:txBody>
          <a:bodyPr bIns="91425" rIns="91425" lIns="91425" tIns="91425" anchor="b" anchorCtr="0">
            <a:noAutofit/>
          </a:bodyPr>
          <a:lstStyle/>
          <a:p>
            <a:pPr>
              <a:spcBef>
                <a:spcPts val="0"/>
              </a:spcBef>
              <a:buNone/>
            </a:pPr>
            <a:r>
              <a:rPr lang="en">
                <a:latin typeface="Syncopate"/>
                <a:ea typeface="Syncopate"/>
                <a:cs typeface="Syncopate"/>
                <a:sym typeface="Syncopate"/>
              </a:rPr>
              <a:t>Blood Type Analysis</a:t>
            </a:r>
          </a:p>
        </p:txBody>
      </p:sp>
      <p:sp>
        <p:nvSpPr>
          <p:cNvPr id="59" name="Shape 59"/>
          <p:cNvSpPr txBox="1"/>
          <p:nvPr>
            <p:ph idx="1" type="body"/>
          </p:nvPr>
        </p:nvSpPr>
        <p:spPr>
          <a:xfrm>
            <a:off y="1200150" x="457200"/>
            <a:ext cy="3725699" cx="3630000"/>
          </a:xfrm>
          <a:prstGeom prst="rect">
            <a:avLst/>
          </a:prstGeom>
        </p:spPr>
        <p:txBody>
          <a:bodyPr bIns="91425" rIns="91425" lIns="91425" tIns="91425" anchor="t" anchorCtr="0">
            <a:noAutofit/>
          </a:bodyPr>
          <a:lstStyle/>
          <a:p>
            <a:pPr rtl="0" indent="457200" marL="0">
              <a:spcBef>
                <a:spcPts val="0"/>
              </a:spcBef>
              <a:buNone/>
            </a:pPr>
            <a:r>
              <a:rPr sz="2000" lang="en"/>
              <a:t>Detectives also found two blood samples from the crime scene. This crucial piece of evidence we found to possibly trace to Theresa Thyme and Norma Nanny with the crime scene 2 - A blood type and Captain Cornball to the source of the crime scene 1 - O blood type. </a:t>
            </a:r>
          </a:p>
          <a:p>
            <a:pPr>
              <a:spcBef>
                <a:spcPts val="0"/>
              </a:spcBef>
              <a:buNone/>
            </a:pPr>
            <a:r>
              <a:t/>
            </a:r>
            <a:endParaRPr sz="2300"/>
          </a:p>
        </p:txBody>
      </p:sp>
      <p:sp>
        <p:nvSpPr>
          <p:cNvPr id="60" name="Shape 60"/>
          <p:cNvSpPr txBox="1"/>
          <p:nvPr/>
        </p:nvSpPr>
        <p:spPr>
          <a:xfrm>
            <a:off y="1200150" x="4963800"/>
            <a:ext cy="3725699" cx="3630000"/>
          </a:xfrm>
          <a:prstGeom prst="rect">
            <a:avLst/>
          </a:prstGeom>
          <a:noFill/>
          <a:ln>
            <a:noFill/>
          </a:ln>
        </p:spPr>
        <p:txBody>
          <a:bodyPr bIns="91425" rIns="91425" lIns="91425" tIns="91425" anchor="t" anchorCtr="0">
            <a:noAutofit/>
          </a:bodyPr>
          <a:lstStyle/>
          <a:p>
            <a:pPr indent="457200" marL="0">
              <a:spcBef>
                <a:spcPts val="0"/>
              </a:spcBef>
              <a:buNone/>
            </a:pPr>
            <a:r>
              <a:rPr sz="2000" lang="en"/>
              <a:t>With our previous evidence we concluded that the blood belonged to Norma Nanny from assumptions of struggle from the victim, leaving a source of blood.</a:t>
            </a:r>
          </a:p>
        </p:txBody>
      </p:sp>
      <p:pic>
        <p:nvPicPr>
          <p:cNvPr id="61" name="Shape 61"/>
          <p:cNvPicPr preferRelativeResize="0"/>
          <p:nvPr/>
        </p:nvPicPr>
        <p:blipFill rotWithShape="1">
          <a:blip r:embed="rId3">
            <a:alphaModFix/>
          </a:blip>
          <a:srcRect t="9836" b="0" r="0" l="0"/>
          <a:stretch/>
        </p:blipFill>
        <p:spPr>
          <a:xfrm>
            <a:off y="3190675" x="5052725"/>
            <a:ext cy="1735174" cx="29036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type="title"/>
          </p:nvPr>
        </p:nvSpPr>
        <p:spPr>
          <a:xfrm>
            <a:off y="205978" x="457200"/>
            <a:ext cy="857400" cx="8229600"/>
          </a:xfrm>
          <a:prstGeom prst="rect">
            <a:avLst/>
          </a:prstGeom>
          <a:solidFill>
            <a:srgbClr val="FF0000"/>
          </a:solidFill>
        </p:spPr>
        <p:txBody>
          <a:bodyPr bIns="91425" rIns="91425" lIns="91425" tIns="91425" anchor="b" anchorCtr="0">
            <a:noAutofit/>
          </a:bodyPr>
          <a:lstStyle/>
          <a:p>
            <a:pPr algn="ctr">
              <a:spcBef>
                <a:spcPts val="0"/>
              </a:spcBef>
              <a:buNone/>
            </a:pPr>
            <a:r>
              <a:rPr sz="2400" lang="en">
                <a:latin typeface="Syncopate"/>
                <a:ea typeface="Syncopate"/>
                <a:cs typeface="Syncopate"/>
                <a:sym typeface="Syncopate"/>
              </a:rPr>
              <a:t>Norma Nanny’s Family Pedigree</a:t>
            </a:r>
          </a:p>
        </p:txBody>
      </p:sp>
      <p:sp>
        <p:nvSpPr>
          <p:cNvPr id="67" name="Shape 67"/>
          <p:cNvSpPr/>
          <p:nvPr/>
        </p:nvSpPr>
        <p:spPr>
          <a:xfrm>
            <a:off y="1332275" x="2315125"/>
            <a:ext cy="272999" cx="316799"/>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68" name="Shape 68"/>
          <p:cNvSpPr/>
          <p:nvPr/>
        </p:nvSpPr>
        <p:spPr>
          <a:xfrm>
            <a:off y="1370500" x="6564500"/>
            <a:ext cy="272999" cx="316799"/>
          </a:xfrm>
          <a:prstGeom prst="ellipse">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69" name="Shape 69"/>
          <p:cNvCxnSpPr>
            <a:stCxn id="67" idx="3"/>
            <a:endCxn id="68" idx="2"/>
          </p:cNvCxnSpPr>
          <p:nvPr/>
        </p:nvCxnSpPr>
        <p:spPr>
          <a:xfrm>
            <a:off y="1468774" x="2631924"/>
            <a:ext cy="38100" cx="3932700"/>
          </a:xfrm>
          <a:prstGeom prst="straightConnector1">
            <a:avLst/>
          </a:prstGeom>
          <a:noFill/>
          <a:ln w="19050" cap="flat">
            <a:solidFill>
              <a:schemeClr val="dk2"/>
            </a:solidFill>
            <a:prstDash val="solid"/>
            <a:round/>
            <a:headEnd w="lg" len="lg" type="none"/>
            <a:tailEnd w="lg" len="lg" type="none"/>
          </a:ln>
        </p:spPr>
      </p:cxnSp>
      <p:cxnSp>
        <p:nvCxnSpPr>
          <p:cNvPr id="70" name="Shape 70"/>
          <p:cNvCxnSpPr/>
          <p:nvPr/>
        </p:nvCxnSpPr>
        <p:spPr>
          <a:xfrm>
            <a:off y="1488600" x="4417350"/>
            <a:ext cy="1827000" cx="10799"/>
          </a:xfrm>
          <a:prstGeom prst="straightConnector1">
            <a:avLst/>
          </a:prstGeom>
          <a:noFill/>
          <a:ln w="19050" cap="flat">
            <a:solidFill>
              <a:schemeClr val="dk2"/>
            </a:solidFill>
            <a:prstDash val="solid"/>
            <a:round/>
            <a:headEnd w="lg" len="lg" type="none"/>
            <a:tailEnd w="lg" len="lg" type="none"/>
          </a:ln>
        </p:spPr>
      </p:cxnSp>
      <p:cxnSp>
        <p:nvCxnSpPr>
          <p:cNvPr id="71" name="Shape 71"/>
          <p:cNvCxnSpPr>
            <a:endCxn id="72" idx="0"/>
          </p:cNvCxnSpPr>
          <p:nvPr/>
        </p:nvCxnSpPr>
        <p:spPr>
          <a:xfrm flipH="1">
            <a:off y="3311725" x="3902875"/>
            <a:ext cy="587700" cx="32100"/>
          </a:xfrm>
          <a:prstGeom prst="straightConnector1">
            <a:avLst/>
          </a:prstGeom>
          <a:noFill/>
          <a:ln w="19050" cap="flat">
            <a:solidFill>
              <a:schemeClr val="dk2"/>
            </a:solidFill>
            <a:prstDash val="solid"/>
            <a:round/>
            <a:headEnd w="lg" len="lg" type="none"/>
            <a:tailEnd w="lg" len="lg" type="none"/>
          </a:ln>
        </p:spPr>
      </p:cxnSp>
      <p:cxnSp>
        <p:nvCxnSpPr>
          <p:cNvPr id="73" name="Shape 73"/>
          <p:cNvCxnSpPr/>
          <p:nvPr/>
        </p:nvCxnSpPr>
        <p:spPr>
          <a:xfrm rot="10800000" flipH="1">
            <a:off y="3310149" x="3945787"/>
            <a:ext cy="1800" cx="968099"/>
          </a:xfrm>
          <a:prstGeom prst="straightConnector1">
            <a:avLst/>
          </a:prstGeom>
          <a:noFill/>
          <a:ln w="19050" cap="flat">
            <a:solidFill>
              <a:schemeClr val="dk2"/>
            </a:solidFill>
            <a:prstDash val="solid"/>
            <a:round/>
            <a:headEnd w="lg" len="lg" type="none"/>
            <a:tailEnd w="lg" len="lg" type="none"/>
          </a:ln>
        </p:spPr>
      </p:cxnSp>
      <p:sp>
        <p:nvSpPr>
          <p:cNvPr id="74" name="Shape 74"/>
          <p:cNvSpPr/>
          <p:nvPr/>
        </p:nvSpPr>
        <p:spPr>
          <a:xfrm>
            <a:off y="3958375" x="4772112"/>
            <a:ext cy="272999" cx="316799"/>
          </a:xfrm>
          <a:prstGeom prst="ellipse">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75" name="Shape 75"/>
          <p:cNvCxnSpPr/>
          <p:nvPr/>
        </p:nvCxnSpPr>
        <p:spPr>
          <a:xfrm rot="10800000">
            <a:off y="4093225" x="1746475"/>
            <a:ext cy="3299" cx="2035199"/>
          </a:xfrm>
          <a:prstGeom prst="straightConnector1">
            <a:avLst/>
          </a:prstGeom>
          <a:noFill/>
          <a:ln w="19050" cap="flat">
            <a:solidFill>
              <a:schemeClr val="dk2"/>
            </a:solidFill>
            <a:prstDash val="solid"/>
            <a:round/>
            <a:headEnd w="lg" len="lg" type="none"/>
            <a:tailEnd w="lg" len="lg" type="none"/>
          </a:ln>
        </p:spPr>
      </p:cxnSp>
      <p:sp>
        <p:nvSpPr>
          <p:cNvPr id="76" name="Shape 76"/>
          <p:cNvSpPr/>
          <p:nvPr/>
        </p:nvSpPr>
        <p:spPr>
          <a:xfrm>
            <a:off y="3922075" x="1425100"/>
            <a:ext cy="272999" cx="316799"/>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77" name="Shape 77"/>
          <p:cNvCxnSpPr/>
          <p:nvPr/>
        </p:nvCxnSpPr>
        <p:spPr>
          <a:xfrm flipH="1">
            <a:off y="4084225" x="2685324"/>
            <a:ext cy="414900" cx="12000"/>
          </a:xfrm>
          <a:prstGeom prst="straightConnector1">
            <a:avLst/>
          </a:prstGeom>
          <a:noFill/>
          <a:ln w="19050" cap="flat">
            <a:solidFill>
              <a:schemeClr val="dk2"/>
            </a:solidFill>
            <a:prstDash val="solid"/>
            <a:round/>
            <a:headEnd w="lg" len="lg" type="none"/>
            <a:tailEnd w="lg" len="lg" type="none"/>
          </a:ln>
        </p:spPr>
      </p:cxnSp>
      <p:sp>
        <p:nvSpPr>
          <p:cNvPr id="78" name="Shape 78"/>
          <p:cNvSpPr/>
          <p:nvPr/>
        </p:nvSpPr>
        <p:spPr>
          <a:xfrm flipH="1">
            <a:off y="4491850" x="2508475"/>
            <a:ext cy="272999" cx="384599"/>
          </a:xfrm>
          <a:prstGeom prst="ellipse">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79" name="Shape 79"/>
          <p:cNvCxnSpPr/>
          <p:nvPr/>
        </p:nvCxnSpPr>
        <p:spPr>
          <a:xfrm flipH="1">
            <a:off y="4531905" x="2564726"/>
            <a:ext cy="192900" cx="272100"/>
          </a:xfrm>
          <a:prstGeom prst="straightConnector1">
            <a:avLst/>
          </a:prstGeom>
          <a:noFill/>
          <a:ln w="19050" cap="flat">
            <a:solidFill>
              <a:schemeClr val="dk2"/>
            </a:solidFill>
            <a:prstDash val="solid"/>
            <a:round/>
            <a:headEnd w="lg" len="lg" type="none"/>
            <a:tailEnd w="lg" len="lg" type="none"/>
          </a:ln>
        </p:spPr>
      </p:cxnSp>
      <p:cxnSp>
        <p:nvCxnSpPr>
          <p:cNvPr id="80" name="Shape 80"/>
          <p:cNvCxnSpPr>
            <a:stCxn id="74" idx="6"/>
          </p:cNvCxnSpPr>
          <p:nvPr/>
        </p:nvCxnSpPr>
        <p:spPr>
          <a:xfrm>
            <a:off y="4094874" x="5088912"/>
            <a:ext cy="38400" cx="2744700"/>
          </a:xfrm>
          <a:prstGeom prst="straightConnector1">
            <a:avLst/>
          </a:prstGeom>
          <a:noFill/>
          <a:ln w="19050" cap="flat">
            <a:solidFill>
              <a:schemeClr val="dk2"/>
            </a:solidFill>
            <a:prstDash val="solid"/>
            <a:round/>
            <a:headEnd w="lg" len="lg" type="none"/>
            <a:tailEnd w="lg" len="lg" type="none"/>
          </a:ln>
        </p:spPr>
      </p:cxnSp>
      <p:sp>
        <p:nvSpPr>
          <p:cNvPr id="81" name="Shape 81"/>
          <p:cNvSpPr/>
          <p:nvPr/>
        </p:nvSpPr>
        <p:spPr>
          <a:xfrm>
            <a:off y="3972950" x="7847775"/>
            <a:ext cy="272999" cx="316799"/>
          </a:xfrm>
          <a:prstGeom prst="rect">
            <a:avLst/>
          </a:prstGeom>
          <a:solidFill>
            <a:srgbClr val="CCCCCC"/>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82" name="Shape 82"/>
          <p:cNvSpPr/>
          <p:nvPr/>
        </p:nvSpPr>
        <p:spPr>
          <a:xfrm>
            <a:off y="4585225" x="6302875"/>
            <a:ext cy="272999" cx="316799"/>
          </a:xfrm>
          <a:prstGeom prst="ellipse">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cxnSp>
        <p:nvCxnSpPr>
          <p:cNvPr id="83" name="Shape 83"/>
          <p:cNvCxnSpPr>
            <a:stCxn id="81" idx="0"/>
            <a:endCxn id="81" idx="2"/>
          </p:cNvCxnSpPr>
          <p:nvPr/>
        </p:nvCxnSpPr>
        <p:spPr>
          <a:xfrm>
            <a:off y="3972950" x="8006175"/>
            <a:ext cy="273000" cx="0"/>
          </a:xfrm>
          <a:prstGeom prst="straightConnector1">
            <a:avLst/>
          </a:prstGeom>
          <a:noFill/>
          <a:ln w="19050" cap="flat">
            <a:solidFill>
              <a:schemeClr val="dk2"/>
            </a:solidFill>
            <a:prstDash val="solid"/>
            <a:round/>
            <a:headEnd w="lg" len="lg" type="none"/>
            <a:tailEnd w="lg" len="lg" type="none"/>
          </a:ln>
        </p:spPr>
      </p:cxnSp>
      <p:sp>
        <p:nvSpPr>
          <p:cNvPr id="84" name="Shape 84"/>
          <p:cNvSpPr txBox="1"/>
          <p:nvPr/>
        </p:nvSpPr>
        <p:spPr>
          <a:xfrm>
            <a:off y="1037450" x="851800"/>
            <a:ext cy="272999" cx="1463400"/>
          </a:xfrm>
          <a:prstGeom prst="rect">
            <a:avLst/>
          </a:prstGeom>
          <a:noFill/>
          <a:ln>
            <a:noFill/>
          </a:ln>
        </p:spPr>
        <p:txBody>
          <a:bodyPr bIns="91425" rIns="91425" lIns="91425" tIns="91425" anchor="t" anchorCtr="0">
            <a:noAutofit/>
          </a:bodyPr>
          <a:lstStyle/>
          <a:p>
            <a:pPr>
              <a:spcBef>
                <a:spcPts val="0"/>
              </a:spcBef>
              <a:buNone/>
            </a:pPr>
            <a:r>
              <a:rPr lang="en"/>
              <a:t>Greg Nanny (A)</a:t>
            </a:r>
          </a:p>
        </p:txBody>
      </p:sp>
      <p:sp>
        <p:nvSpPr>
          <p:cNvPr id="85" name="Shape 85"/>
          <p:cNvSpPr txBox="1"/>
          <p:nvPr/>
        </p:nvSpPr>
        <p:spPr>
          <a:xfrm>
            <a:off y="1195775" x="6881300"/>
            <a:ext cy="272999" cx="1638000"/>
          </a:xfrm>
          <a:prstGeom prst="rect">
            <a:avLst/>
          </a:prstGeom>
          <a:noFill/>
          <a:ln>
            <a:noFill/>
          </a:ln>
        </p:spPr>
        <p:txBody>
          <a:bodyPr bIns="91425" rIns="91425" lIns="91425" tIns="91425" anchor="t" anchorCtr="0">
            <a:noAutofit/>
          </a:bodyPr>
          <a:lstStyle/>
          <a:p>
            <a:pPr>
              <a:spcBef>
                <a:spcPts val="0"/>
              </a:spcBef>
              <a:buNone/>
            </a:pPr>
            <a:r>
              <a:rPr lang="en"/>
              <a:t>Kathy Nanny (B)</a:t>
            </a:r>
          </a:p>
        </p:txBody>
      </p:sp>
      <p:sp>
        <p:nvSpPr>
          <p:cNvPr id="86" name="Shape 86"/>
          <p:cNvSpPr txBox="1"/>
          <p:nvPr/>
        </p:nvSpPr>
        <p:spPr>
          <a:xfrm>
            <a:off y="2846125" x="4653300"/>
            <a:ext cy="272999" cx="1638000"/>
          </a:xfrm>
          <a:prstGeom prst="rect">
            <a:avLst/>
          </a:prstGeom>
          <a:noFill/>
          <a:ln>
            <a:noFill/>
          </a:ln>
        </p:spPr>
        <p:txBody>
          <a:bodyPr bIns="91425" rIns="91425" lIns="91425" tIns="91425" anchor="t" anchorCtr="0">
            <a:noAutofit/>
          </a:bodyPr>
          <a:lstStyle/>
          <a:p>
            <a:pPr>
              <a:spcBef>
                <a:spcPts val="0"/>
              </a:spcBef>
              <a:buNone/>
            </a:pPr>
            <a:r>
              <a:rPr lang="en"/>
              <a:t>Nancy Nanny(O)</a:t>
            </a:r>
          </a:p>
        </p:txBody>
      </p:sp>
      <p:sp>
        <p:nvSpPr>
          <p:cNvPr id="87" name="Shape 87"/>
          <p:cNvSpPr txBox="1"/>
          <p:nvPr/>
        </p:nvSpPr>
        <p:spPr>
          <a:xfrm>
            <a:off y="3685375" x="7156775"/>
            <a:ext cy="272999" cx="1834500"/>
          </a:xfrm>
          <a:prstGeom prst="rect">
            <a:avLst/>
          </a:prstGeom>
          <a:noFill/>
          <a:ln>
            <a:noFill/>
          </a:ln>
        </p:spPr>
        <p:txBody>
          <a:bodyPr bIns="91425" rIns="91425" lIns="91425" tIns="91425" anchor="t" anchorCtr="0">
            <a:noAutofit/>
          </a:bodyPr>
          <a:lstStyle/>
          <a:p>
            <a:pPr>
              <a:spcBef>
                <a:spcPts val="0"/>
              </a:spcBef>
              <a:buNone/>
            </a:pPr>
            <a:r>
              <a:rPr lang="en"/>
              <a:t>Tony Stubs (H)</a:t>
            </a:r>
          </a:p>
        </p:txBody>
      </p:sp>
      <p:sp>
        <p:nvSpPr>
          <p:cNvPr id="88" name="Shape 88"/>
          <p:cNvSpPr txBox="1"/>
          <p:nvPr/>
        </p:nvSpPr>
        <p:spPr>
          <a:xfrm>
            <a:off y="2809625" x="2054875"/>
            <a:ext cy="192900" cx="1709999"/>
          </a:xfrm>
          <a:prstGeom prst="rect">
            <a:avLst/>
          </a:prstGeom>
          <a:noFill/>
          <a:ln>
            <a:noFill/>
          </a:ln>
        </p:spPr>
        <p:txBody>
          <a:bodyPr bIns="91425" rIns="91425" lIns="91425" tIns="91425" anchor="t" anchorCtr="0">
            <a:noAutofit/>
          </a:bodyPr>
          <a:lstStyle/>
          <a:p>
            <a:pPr>
              <a:spcBef>
                <a:spcPts val="0"/>
              </a:spcBef>
              <a:buNone/>
            </a:pPr>
            <a:r>
              <a:rPr lang="en"/>
              <a:t>Nina Nanny(AB)(H)</a:t>
            </a:r>
          </a:p>
        </p:txBody>
      </p:sp>
      <p:sp>
        <p:nvSpPr>
          <p:cNvPr id="89" name="Shape 89"/>
          <p:cNvSpPr txBox="1"/>
          <p:nvPr/>
        </p:nvSpPr>
        <p:spPr>
          <a:xfrm>
            <a:off y="3531925" x="642250"/>
            <a:ext cy="272999" cx="2042100"/>
          </a:xfrm>
          <a:prstGeom prst="rect">
            <a:avLst/>
          </a:prstGeom>
          <a:noFill/>
          <a:ln>
            <a:noFill/>
          </a:ln>
        </p:spPr>
        <p:txBody>
          <a:bodyPr bIns="91425" rIns="91425" lIns="91425" tIns="91425" anchor="t" anchorCtr="0">
            <a:noAutofit/>
          </a:bodyPr>
          <a:lstStyle/>
          <a:p>
            <a:pPr>
              <a:spcBef>
                <a:spcPts val="0"/>
              </a:spcBef>
              <a:buNone/>
            </a:pPr>
            <a:r>
              <a:rPr lang="en"/>
              <a:t>Thomas Sandstone</a:t>
            </a:r>
          </a:p>
        </p:txBody>
      </p:sp>
      <p:sp>
        <p:nvSpPr>
          <p:cNvPr id="90" name="Shape 90"/>
          <p:cNvSpPr txBox="1"/>
          <p:nvPr/>
        </p:nvSpPr>
        <p:spPr>
          <a:xfrm>
            <a:off y="4845625" x="1845775"/>
            <a:ext cy="272999" cx="1709999"/>
          </a:xfrm>
          <a:prstGeom prst="rect">
            <a:avLst/>
          </a:prstGeom>
          <a:noFill/>
          <a:ln>
            <a:noFill/>
          </a:ln>
        </p:spPr>
        <p:txBody>
          <a:bodyPr bIns="91425" rIns="91425" lIns="91425" tIns="91425" anchor="t" anchorCtr="0">
            <a:noAutofit/>
          </a:bodyPr>
          <a:lstStyle/>
          <a:p>
            <a:pPr>
              <a:spcBef>
                <a:spcPts val="0"/>
              </a:spcBef>
              <a:buNone/>
            </a:pPr>
            <a:r>
              <a:rPr lang="en"/>
              <a:t>Nadia Sandstone</a:t>
            </a:r>
          </a:p>
        </p:txBody>
      </p:sp>
      <p:cxnSp>
        <p:nvCxnSpPr>
          <p:cNvPr id="91" name="Shape 91"/>
          <p:cNvCxnSpPr>
            <a:endCxn id="74" idx="0"/>
          </p:cNvCxnSpPr>
          <p:nvPr/>
        </p:nvCxnSpPr>
        <p:spPr>
          <a:xfrm>
            <a:off y="3319675" x="4914312"/>
            <a:ext cy="638700" cx="16200"/>
          </a:xfrm>
          <a:prstGeom prst="straightConnector1">
            <a:avLst/>
          </a:prstGeom>
          <a:noFill/>
          <a:ln w="19050" cap="flat">
            <a:solidFill>
              <a:schemeClr val="dk2"/>
            </a:solidFill>
            <a:prstDash val="solid"/>
            <a:round/>
            <a:headEnd w="lg" len="lg" type="none"/>
            <a:tailEnd w="lg" len="lg" type="none"/>
          </a:ln>
        </p:spPr>
      </p:cxnSp>
      <p:cxnSp>
        <p:nvCxnSpPr>
          <p:cNvPr id="92" name="Shape 92"/>
          <p:cNvCxnSpPr>
            <a:endCxn id="82" idx="0"/>
          </p:cNvCxnSpPr>
          <p:nvPr/>
        </p:nvCxnSpPr>
        <p:spPr>
          <a:xfrm flipH="1">
            <a:off y="4127724" x="6461275"/>
            <a:ext cy="457500" cx="3600"/>
          </a:xfrm>
          <a:prstGeom prst="straightConnector1">
            <a:avLst/>
          </a:prstGeom>
          <a:noFill/>
          <a:ln w="19050" cap="flat">
            <a:solidFill>
              <a:schemeClr val="dk2"/>
            </a:solidFill>
            <a:prstDash val="solid"/>
            <a:round/>
            <a:headEnd w="lg" len="lg" type="none"/>
            <a:tailEnd w="lg" len="lg" type="none"/>
          </a:ln>
        </p:spPr>
      </p:cxnSp>
      <p:sp>
        <p:nvSpPr>
          <p:cNvPr id="72" name="Shape 72"/>
          <p:cNvSpPr/>
          <p:nvPr/>
        </p:nvSpPr>
        <p:spPr>
          <a:xfrm>
            <a:off y="3899425" x="3744475"/>
            <a:ext cy="318300" cx="316799"/>
          </a:xfrm>
          <a:prstGeom prst="ellipse">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solidFill>
                <a:schemeClr val="lt1"/>
              </a:solidFill>
            </a:endParaRPr>
          </a:p>
        </p:txBody>
      </p:sp>
      <p:sp>
        <p:nvSpPr>
          <p:cNvPr id="93" name="Shape 93"/>
          <p:cNvSpPr txBox="1"/>
          <p:nvPr/>
        </p:nvSpPr>
        <p:spPr>
          <a:xfrm>
            <a:off y="4783850" x="5841425"/>
            <a:ext cy="733799" cx="6290099"/>
          </a:xfrm>
          <a:prstGeom prst="rect">
            <a:avLst/>
          </a:prstGeom>
          <a:noFill/>
          <a:ln>
            <a:noFill/>
          </a:ln>
        </p:spPr>
        <p:txBody>
          <a:bodyPr bIns="91425" rIns="91425" lIns="91425" tIns="91425" anchor="t" anchorCtr="0">
            <a:noAutofit/>
          </a:bodyPr>
          <a:lstStyle/>
          <a:p>
            <a:pPr>
              <a:spcBef>
                <a:spcPts val="0"/>
              </a:spcBef>
              <a:buNone/>
            </a:pPr>
            <a:r>
              <a:rPr lang="en"/>
              <a:t>Norma Nanny</a:t>
            </a:r>
          </a:p>
        </p:txBody>
      </p:sp>
      <p:sp>
        <p:nvSpPr>
          <p:cNvPr id="94" name="Shape 94"/>
          <p:cNvSpPr/>
          <p:nvPr/>
        </p:nvSpPr>
        <p:spPr>
          <a:xfrm rot="4127952">
            <a:off y="3893027" x="3723065"/>
            <a:ext cy="331094" cx="340119"/>
          </a:xfrm>
          <a:prstGeom prst="chord">
            <a:avLst>
              <a:gd fmla="val 656785" name="adj1"/>
              <a:gd fmla="val 12460937" name="adj2"/>
            </a:avLst>
          </a:prstGeom>
          <a:solidFill>
            <a:schemeClr val="lt1"/>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05978" x="457200"/>
            <a:ext cy="857400" cx="8229600"/>
          </a:xfrm>
          <a:prstGeom prst="rect">
            <a:avLst/>
          </a:prstGeom>
          <a:solidFill>
            <a:srgbClr val="FF9900"/>
          </a:solidFill>
        </p:spPr>
        <p:txBody>
          <a:bodyPr bIns="91425" rIns="91425" lIns="91425" tIns="91425" anchor="b" anchorCtr="0">
            <a:noAutofit/>
          </a:bodyPr>
          <a:lstStyle/>
          <a:p>
            <a:pPr>
              <a:spcBef>
                <a:spcPts val="0"/>
              </a:spcBef>
              <a:buNone/>
            </a:pPr>
            <a:r>
              <a:rPr sz="2400" lang="en">
                <a:latin typeface="Syncopate"/>
                <a:ea typeface="Syncopate"/>
                <a:cs typeface="Syncopate"/>
                <a:sym typeface="Syncopate"/>
              </a:rPr>
              <a:t>Karyotypes of Norma Nanny</a:t>
            </a:r>
          </a:p>
        </p:txBody>
      </p:sp>
      <p:pic>
        <p:nvPicPr>
          <p:cNvPr id="100" name="Shape 100"/>
          <p:cNvPicPr preferRelativeResize="0"/>
          <p:nvPr/>
        </p:nvPicPr>
        <p:blipFill rotWithShape="1">
          <a:blip r:embed="rId3">
            <a:alphaModFix/>
          </a:blip>
          <a:srcRect t="2524" b="0" r="21188" l="12287"/>
          <a:stretch/>
        </p:blipFill>
        <p:spPr>
          <a:xfrm rot="-5400000">
            <a:off y="-999910" x="3699860"/>
            <a:ext cy="6089220" cx="1744274"/>
          </a:xfrm>
          <a:prstGeom prst="rect">
            <a:avLst/>
          </a:prstGeom>
          <a:noFill/>
          <a:ln>
            <a:noFill/>
          </a:ln>
        </p:spPr>
      </p:pic>
      <p:sp>
        <p:nvSpPr>
          <p:cNvPr id="101" name="Shape 101"/>
          <p:cNvSpPr txBox="1"/>
          <p:nvPr/>
        </p:nvSpPr>
        <p:spPr>
          <a:xfrm>
            <a:off y="3026025" x="457075"/>
            <a:ext cy="1137899" cx="8229600"/>
          </a:xfrm>
          <a:prstGeom prst="rect">
            <a:avLst/>
          </a:prstGeom>
          <a:noFill/>
          <a:ln>
            <a:noFill/>
          </a:ln>
        </p:spPr>
        <p:txBody>
          <a:bodyPr bIns="91425" rIns="91425" lIns="91425" tIns="91425" anchor="t" anchorCtr="0">
            <a:noAutofit/>
          </a:bodyPr>
          <a:lstStyle/>
          <a:p>
            <a:pPr indent="0" marL="0">
              <a:spcBef>
                <a:spcPts val="0"/>
              </a:spcBef>
              <a:buNone/>
            </a:pPr>
            <a:r>
              <a:rPr sz="2000" lang="en"/>
              <a:t>Norma Nanny has the chromosome disorder of Trisomy X or Triple X disease. This disease has effects of learning disabilities and delayed development of speech and language. Behavior and emotional issues are also common. We think this factor can be used to help convict our subject with her motive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05978" x="457200"/>
            <a:ext cy="857400" cx="8229600"/>
          </a:xfrm>
          <a:prstGeom prst="rect">
            <a:avLst/>
          </a:prstGeom>
          <a:solidFill>
            <a:srgbClr val="00FFFF"/>
          </a:solidFill>
        </p:spPr>
        <p:txBody>
          <a:bodyPr bIns="91425" rIns="91425" lIns="91425" tIns="91425" anchor="b" anchorCtr="0">
            <a:noAutofit/>
          </a:bodyPr>
          <a:lstStyle/>
          <a:p>
            <a:pPr>
              <a:spcBef>
                <a:spcPts val="0"/>
              </a:spcBef>
              <a:buNone/>
            </a:pPr>
            <a:r>
              <a:rPr sz="2400" lang="en">
                <a:latin typeface="Syncopate"/>
                <a:ea typeface="Syncopate"/>
                <a:cs typeface="Syncopate"/>
                <a:sym typeface="Syncopate"/>
              </a:rPr>
              <a:t>Possible Motives of Murder</a:t>
            </a:r>
          </a:p>
        </p:txBody>
      </p:sp>
      <p:sp>
        <p:nvSpPr>
          <p:cNvPr id="107" name="Shape 10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-Anger, possible mis-identification</a:t>
            </a:r>
          </a:p>
          <a:p>
            <a:pPr rtl="0">
              <a:spcBef>
                <a:spcPts val="0"/>
              </a:spcBef>
              <a:buNone/>
            </a:pPr>
            <a:r>
              <a:rPr lang="en"/>
              <a:t>-Anger towards Thomas sandstone</a:t>
            </a:r>
          </a:p>
          <a:p>
            <a:pPr rtl="0">
              <a:spcBef>
                <a:spcPts val="0"/>
              </a:spcBef>
              <a:buNone/>
            </a:pPr>
            <a:r>
              <a:rPr lang="en"/>
              <a:t>-Trisomy X side effects ones emotions</a:t>
            </a:r>
          </a:p>
          <a:p>
            <a:pPr rtl="0">
              <a:spcBef>
                <a:spcPts val="0"/>
              </a:spcBef>
              <a:buNone/>
            </a:pPr>
            <a:r>
              <a:rPr lang="en"/>
              <a:t>-Captain Cornball was traced to Thomas Sandstone being part of her family tree, could have had a problem with him and his multiple sexual partners </a:t>
            </a:r>
          </a:p>
          <a:p>
            <a:pPr rtl="0"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